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87" r:id="rId1"/>
  </p:sldMasterIdLst>
  <p:notesMasterIdLst>
    <p:notesMasterId r:id="rId17"/>
  </p:notesMasterIdLst>
  <p:sldIdLst>
    <p:sldId id="256" r:id="rId2"/>
    <p:sldId id="270" r:id="rId3"/>
    <p:sldId id="257" r:id="rId4"/>
    <p:sldId id="258" r:id="rId5"/>
    <p:sldId id="260" r:id="rId6"/>
    <p:sldId id="261" r:id="rId7"/>
    <p:sldId id="259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67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4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50AD91-6CE9-47B4-AF15-A6993AE4E018}" type="datetimeFigureOut">
              <a:rPr lang="en-US" smtClean="0"/>
              <a:t>11/19/2013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A02827-1E92-472F-95B8-D7DD6DD938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1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 uses statistics as a drunken man uses lamp posts — for support rather than illumination.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26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you need an ETL job</a:t>
            </a:r>
          </a:p>
          <a:p>
            <a:r>
              <a:rPr lang="en-US" dirty="0" smtClean="0"/>
              <a:t>When you’re generating crosstab reports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783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02827-1E92-472F-95B8-D7DD6DD938B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243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32386-8C1F-4FCD-BFDE-E5631EDA7D37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03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0ACE1-8711-4003-8CB2-526C097C941B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515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108C-D29F-4904-ACDD-ADE79E80DA64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512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3" y="4711617"/>
            <a:ext cx="6894770" cy="54448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1639" y="609598"/>
            <a:ext cx="6896534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5256098"/>
            <a:ext cx="6894772" cy="5478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DAD09-73B8-49EB-9E65-C774F06977F8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310"/>
            <a:ext cx="1149836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898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04483-DAB1-456D-9EB0-250975DA99DD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854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0CB26-3C68-46CC-9B71-2B517E55BA52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953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5634-E7F8-4EC6-A3DC-D33044FEDA5C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7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54BB-57D2-4BC0-A654-0A9BBFAD6A9C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83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C3CD-8ADD-4F75-98B7-63595A25562F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924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0675-CA72-46D2-8365-77D6983F5463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51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B60F69E9-2B13-4E2B-B5FB-2A376DB196CD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351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0B343-C2F7-4D77-A1A6-6F10FBBB942C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508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921C0E3-4BB0-48F3-9106-7925411F9B31}" type="datetime1">
              <a:rPr lang="en-US" smtClean="0"/>
              <a:t>11/19/2013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2613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eetup.com/Seattle-Visualization-SeaVis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://sps/EXEC/CISM/Documents/CISM%20Tableau%20Style%20Guide.docx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Towards Tableau Standard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Brief Tour of the CISM Tableau Style Guide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87" y="254408"/>
            <a:ext cx="8440346" cy="200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4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Formatting Dos and Don’ts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default sorts on the data </a:t>
            </a:r>
            <a:r>
              <a:rPr lang="en-US" dirty="0" smtClean="0"/>
              <a:t>source rather than on the pill</a:t>
            </a:r>
            <a:endParaRPr lang="en-US" dirty="0" smtClean="0"/>
          </a:p>
          <a:p>
            <a:r>
              <a:rPr lang="en-US" dirty="0" smtClean="0"/>
              <a:t>Beware false precision</a:t>
            </a:r>
          </a:p>
          <a:p>
            <a:pPr lvl="1"/>
            <a:r>
              <a:rPr lang="en-US" dirty="0" smtClean="0"/>
              <a:t>No </a:t>
            </a:r>
            <a:r>
              <a:rPr lang="en-US" dirty="0" smtClean="0"/>
              <a:t>more than one percentage point</a:t>
            </a:r>
          </a:p>
          <a:p>
            <a:pPr lvl="1"/>
            <a:r>
              <a:rPr lang="en-US" dirty="0" smtClean="0"/>
              <a:t>No decimals on integer only </a:t>
            </a:r>
            <a:r>
              <a:rPr lang="en-US" dirty="0" smtClean="0"/>
              <a:t>fields</a:t>
            </a:r>
          </a:p>
          <a:p>
            <a:r>
              <a:rPr lang="en-US" dirty="0" smtClean="0"/>
              <a:t>Don’t highlight data points unless they mean something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25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</a:t>
            </a:r>
            <a:r>
              <a:rPr lang="en-US" dirty="0" smtClean="0"/>
              <a:t>Finesse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Dashboards should display elegantly regardless of what the user does</a:t>
            </a:r>
          </a:p>
          <a:p>
            <a:pPr lvl="1"/>
            <a:r>
              <a:rPr lang="en-US" dirty="0" smtClean="0"/>
              <a:t>Beware filtered dimensions on the columns card!</a:t>
            </a:r>
            <a:endParaRPr lang="en-US" dirty="0" smtClean="0"/>
          </a:p>
          <a:p>
            <a:r>
              <a:rPr lang="en-US" dirty="0" smtClean="0"/>
              <a:t>Cascading filters should use ‘Show Only Relevant Values’</a:t>
            </a:r>
          </a:p>
          <a:p>
            <a:r>
              <a:rPr lang="en-US" dirty="0" smtClean="0"/>
              <a:t>Filtering to include what desired gives tighter control than filter out undesired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6578" y="1846263"/>
            <a:ext cx="3017043" cy="40227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92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Not To Use Tableau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75" y="2491196"/>
            <a:ext cx="6667500" cy="24765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  <p:sp>
        <p:nvSpPr>
          <p:cNvPr id="8" name="Multiply 7"/>
          <p:cNvSpPr/>
          <p:nvPr/>
        </p:nvSpPr>
        <p:spPr>
          <a:xfrm>
            <a:off x="1691500" y="1737361"/>
            <a:ext cx="5805450" cy="3984171"/>
          </a:xfrm>
          <a:prstGeom prst="mathMultiply">
            <a:avLst/>
          </a:prstGeom>
          <a:solidFill>
            <a:srgbClr val="FF3300">
              <a:alpha val="10196"/>
            </a:srgbClr>
          </a:solidFill>
          <a:ln w="5715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29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Play Show and Tell!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2" b="9652"/>
          <a:stretch>
            <a:fillRect/>
          </a:stretch>
        </p:blipFill>
        <p:spPr/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Look at some good (and not so good) examples…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44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Seattle Children’s TUG</a:t>
            </a:r>
          </a:p>
          <a:p>
            <a:r>
              <a:rPr lang="en-US" dirty="0" smtClean="0"/>
              <a:t>Stephen Few – Perceptual Edge</a:t>
            </a:r>
          </a:p>
          <a:p>
            <a:pPr lvl="1"/>
            <a:r>
              <a:rPr lang="en-US" dirty="0" smtClean="0"/>
              <a:t>Books</a:t>
            </a:r>
          </a:p>
          <a:p>
            <a:pPr lvl="1"/>
            <a:r>
              <a:rPr lang="en-US" dirty="0" smtClean="0"/>
              <a:t>West </a:t>
            </a:r>
            <a:r>
              <a:rPr lang="en-US" dirty="0"/>
              <a:t>Coast Visual Business Intelligence Workshop </a:t>
            </a:r>
            <a:r>
              <a:rPr lang="en-US" dirty="0" smtClean="0"/>
              <a:t>(Portland, September 2014)</a:t>
            </a:r>
          </a:p>
          <a:p>
            <a:r>
              <a:rPr lang="en-US" dirty="0" smtClean="0"/>
              <a:t>Seattle Visualization Meet Up</a:t>
            </a:r>
          </a:p>
          <a:p>
            <a:pPr lvl="1"/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://www.meetup.com/Seattle-Visualization-SeaVis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Tableau Training</a:t>
            </a:r>
          </a:p>
          <a:p>
            <a:pPr lvl="1"/>
            <a:r>
              <a:rPr lang="en-US" dirty="0" smtClean="0"/>
              <a:t>Beginning &amp; Advanced Desktop</a:t>
            </a:r>
          </a:p>
          <a:p>
            <a:pPr lvl="1"/>
            <a:r>
              <a:rPr lang="en-US" dirty="0" smtClean="0"/>
              <a:t>Visual Analytics</a:t>
            </a:r>
          </a:p>
          <a:p>
            <a:pPr lvl="1"/>
            <a:r>
              <a:rPr lang="en-US" dirty="0" smtClean="0"/>
              <a:t>TCC (Seattle, 2014)</a:t>
            </a:r>
          </a:p>
          <a:p>
            <a:r>
              <a:rPr lang="en-US" dirty="0" smtClean="0"/>
              <a:t>Juice Analytics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61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Would You Like to Know More?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" b="9592"/>
          <a:stretch>
            <a:fillRect/>
          </a:stretch>
        </p:blipFill>
        <p:spPr/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See the CISM Tableau Style </a:t>
            </a:r>
            <a:r>
              <a:rPr lang="en-US" dirty="0" smtClean="0"/>
              <a:t>Guide</a:t>
            </a:r>
          </a:p>
          <a:p>
            <a:r>
              <a:rPr lang="en-US" dirty="0" smtClean="0">
                <a:hlinkClick r:id="rId4"/>
              </a:rPr>
              <a:t>http://sps/EXEC/CISM/Documents/CISM%20Tableau%20Style%20Guide.docx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99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Intro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How we use Tableau</a:t>
            </a:r>
          </a:p>
          <a:p>
            <a:r>
              <a:rPr lang="en-US" dirty="0" smtClean="0"/>
              <a:t>Basic Principles</a:t>
            </a:r>
          </a:p>
          <a:p>
            <a:r>
              <a:rPr lang="en-US" dirty="0" smtClean="0"/>
              <a:t>Data Honesty</a:t>
            </a:r>
          </a:p>
          <a:p>
            <a:r>
              <a:rPr lang="en-US" dirty="0" smtClean="0"/>
              <a:t>Designing for Purpose</a:t>
            </a:r>
          </a:p>
          <a:p>
            <a:r>
              <a:rPr lang="en-US" dirty="0" smtClean="0"/>
              <a:t>Tips and Tricks</a:t>
            </a:r>
          </a:p>
          <a:p>
            <a:pPr lvl="1"/>
            <a:r>
              <a:rPr lang="en-US" dirty="0" smtClean="0"/>
              <a:t>Formatting</a:t>
            </a:r>
          </a:p>
          <a:p>
            <a:pPr lvl="1"/>
            <a:r>
              <a:rPr lang="en-US" dirty="0" smtClean="0"/>
              <a:t>Worksheets</a:t>
            </a:r>
          </a:p>
          <a:p>
            <a:pPr lvl="1"/>
            <a:r>
              <a:rPr lang="en-US" dirty="0" smtClean="0"/>
              <a:t>Dashboards</a:t>
            </a:r>
          </a:p>
          <a:p>
            <a:pPr lvl="1"/>
            <a:r>
              <a:rPr lang="en-US" dirty="0" smtClean="0"/>
              <a:t>Filtering</a:t>
            </a:r>
          </a:p>
          <a:p>
            <a:r>
              <a:rPr lang="en-US" dirty="0" smtClean="0"/>
              <a:t>Show &amp; Tell</a:t>
            </a:r>
          </a:p>
          <a:p>
            <a:r>
              <a:rPr lang="en-US" dirty="0" smtClean="0"/>
              <a:t>Resources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50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CISM and Data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Tableau </a:t>
            </a:r>
            <a:r>
              <a:rPr lang="en-US" dirty="0" smtClean="0"/>
              <a:t>is great</a:t>
            </a:r>
          </a:p>
          <a:p>
            <a:r>
              <a:rPr lang="en-US" dirty="0" smtClean="0"/>
              <a:t>Constant Improvement</a:t>
            </a:r>
          </a:p>
          <a:p>
            <a:r>
              <a:rPr lang="en-US" dirty="0" smtClean="0"/>
              <a:t>Visualization is a primary tool for understanding our environment</a:t>
            </a:r>
          </a:p>
          <a:p>
            <a:r>
              <a:rPr lang="en-US" dirty="0" smtClean="0"/>
              <a:t>Lots of discovery and “Ah Ha!” </a:t>
            </a:r>
            <a:r>
              <a:rPr lang="en-US" dirty="0"/>
              <a:t>m</a:t>
            </a:r>
            <a:r>
              <a:rPr lang="en-US" dirty="0" smtClean="0"/>
              <a:t>oments that we want to capture and </a:t>
            </a:r>
            <a:r>
              <a:rPr lang="en-US" dirty="0" smtClean="0"/>
              <a:t>disseminate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72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the data speak for </a:t>
            </a:r>
            <a:r>
              <a:rPr lang="en-US" dirty="0" smtClean="0"/>
              <a:t>itself</a:t>
            </a:r>
          </a:p>
          <a:p>
            <a:pPr lvl="1"/>
            <a:r>
              <a:rPr lang="en-US" dirty="0" smtClean="0"/>
              <a:t>Beware of gaudy displays</a:t>
            </a:r>
            <a:endParaRPr lang="en-US" dirty="0" smtClean="0"/>
          </a:p>
          <a:p>
            <a:r>
              <a:rPr lang="en-US" dirty="0"/>
              <a:t>Consistency is a good thing</a:t>
            </a:r>
          </a:p>
          <a:p>
            <a:pPr lvl="1"/>
            <a:r>
              <a:rPr lang="en-US" dirty="0"/>
              <a:t>Learn once, interactive with again and again</a:t>
            </a:r>
          </a:p>
          <a:p>
            <a:r>
              <a:rPr lang="en-US" dirty="0" smtClean="0"/>
              <a:t>Be </a:t>
            </a:r>
            <a:r>
              <a:rPr lang="en-US" dirty="0" smtClean="0"/>
              <a:t>honest with </a:t>
            </a:r>
            <a:r>
              <a:rPr lang="en-US" dirty="0" smtClean="0"/>
              <a:t>your audience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8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Lamp Posts and Andrew Lang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93" y="1846263"/>
            <a:ext cx="2675502" cy="40227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001" y="1846263"/>
            <a:ext cx="2940198" cy="40227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045001" y="5868988"/>
            <a:ext cx="15279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Image source: Wikipedia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9950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Honesty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Trust takes only a moment to destroy</a:t>
            </a:r>
          </a:p>
          <a:p>
            <a:r>
              <a:rPr lang="en-US" dirty="0" smtClean="0"/>
              <a:t>Be forthright with what you </a:t>
            </a:r>
            <a:r>
              <a:rPr lang="en-US" dirty="0" smtClean="0"/>
              <a:t>know</a:t>
            </a:r>
          </a:p>
          <a:p>
            <a:r>
              <a:rPr lang="en-US" dirty="0" smtClean="0"/>
              <a:t>Be even more forthcoming </a:t>
            </a:r>
            <a:r>
              <a:rPr lang="en-US" dirty="0" smtClean="0"/>
              <a:t>with </a:t>
            </a:r>
            <a:r>
              <a:rPr lang="en-US" dirty="0" smtClean="0"/>
              <a:t>what you don’t know</a:t>
            </a:r>
          </a:p>
          <a:p>
            <a:r>
              <a:rPr lang="en-US" dirty="0" smtClean="0"/>
              <a:t>Talk about </a:t>
            </a:r>
            <a:r>
              <a:rPr lang="en-US" dirty="0" smtClean="0"/>
              <a:t>confounds</a:t>
            </a:r>
          </a:p>
          <a:p>
            <a:pPr lvl="1"/>
            <a:r>
              <a:rPr lang="en-US" dirty="0" smtClean="0"/>
              <a:t>What are you missing?</a:t>
            </a:r>
          </a:p>
          <a:p>
            <a:pPr lvl="1"/>
            <a:r>
              <a:rPr lang="en-US" dirty="0" smtClean="0"/>
              <a:t>What is being filtered out?</a:t>
            </a:r>
          </a:p>
          <a:p>
            <a:r>
              <a:rPr lang="en-US" dirty="0" smtClean="0"/>
              <a:t>How current is your data?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42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 for 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 the </a:t>
            </a:r>
            <a:r>
              <a:rPr lang="en-US" dirty="0" smtClean="0"/>
              <a:t>visualization </a:t>
            </a:r>
            <a:r>
              <a:rPr lang="en-US" dirty="0" smtClean="0"/>
              <a:t>do what you intended?</a:t>
            </a:r>
          </a:p>
          <a:p>
            <a:r>
              <a:rPr lang="en-US" dirty="0" smtClean="0"/>
              <a:t>Does it lead the reader to a conclusion?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23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the Appropriate Graph Type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95501220"/>
              </p:ext>
            </p:extLst>
          </p:nvPr>
        </p:nvGraphicFramePr>
        <p:xfrm>
          <a:off x="822960" y="2738892"/>
          <a:ext cx="3703638" cy="2225040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1851819"/>
                <a:gridCol w="185181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Graph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Line Chart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Trends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Treemap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 until fixed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Area Chart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Usually Not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Bubble Chart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No!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Pie Chart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No!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075" y="2624699"/>
            <a:ext cx="3702050" cy="24658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1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Worksheet </a:t>
            </a:r>
            <a:r>
              <a:rPr lang="en-US" dirty="0" smtClean="0"/>
              <a:t>Gotchyas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change title objects names away from tab names</a:t>
            </a:r>
            <a:endParaRPr lang="en-US" dirty="0" smtClean="0"/>
          </a:p>
          <a:p>
            <a:r>
              <a:rPr lang="en-US" dirty="0" smtClean="0"/>
              <a:t>Prepare for printing</a:t>
            </a:r>
          </a:p>
          <a:p>
            <a:r>
              <a:rPr lang="en-US" dirty="0" smtClean="0"/>
              <a:t>Use color only when </a:t>
            </a:r>
            <a:r>
              <a:rPr lang="en-US" dirty="0" smtClean="0"/>
              <a:t>needed</a:t>
            </a:r>
          </a:p>
          <a:p>
            <a:r>
              <a:rPr lang="en-US" dirty="0" smtClean="0"/>
              <a:t>Clean up your tooltips</a:t>
            </a:r>
          </a:p>
          <a:p>
            <a:pPr lvl="1"/>
            <a:r>
              <a:rPr lang="en-US" dirty="0" smtClean="0"/>
              <a:t>Rename fields</a:t>
            </a:r>
          </a:p>
          <a:p>
            <a:r>
              <a:rPr lang="en-US" dirty="0" smtClean="0"/>
              <a:t>Hide your worksheets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02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178</TotalTime>
  <Words>439</Words>
  <Application>Microsoft Office PowerPoint</Application>
  <PresentationFormat>On-screen Show (4:3)</PresentationFormat>
  <Paragraphs>107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Calibri</vt:lpstr>
      <vt:lpstr>Calibri Light</vt:lpstr>
      <vt:lpstr>Retrospect</vt:lpstr>
      <vt:lpstr>Towards Tableau Standard Work</vt:lpstr>
      <vt:lpstr>Today’s Intro</vt:lpstr>
      <vt:lpstr>CISM and Data Analysis</vt:lpstr>
      <vt:lpstr>Principles</vt:lpstr>
      <vt:lpstr>Lamp Posts and Andrew Lang</vt:lpstr>
      <vt:lpstr>Data Honesty</vt:lpstr>
      <vt:lpstr>Fit for Purpose</vt:lpstr>
      <vt:lpstr>Choosing the Appropriate Graph Type</vt:lpstr>
      <vt:lpstr>Worksheet Gotchyas</vt:lpstr>
      <vt:lpstr>Formatting Dos and Don’ts</vt:lpstr>
      <vt:lpstr>Filter Finesse</vt:lpstr>
      <vt:lpstr>When Not To Use Tableau</vt:lpstr>
      <vt:lpstr>Let’s Play Show and Tell!</vt:lpstr>
      <vt:lpstr>Resources</vt:lpstr>
      <vt:lpstr>Would You Like to Know More?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Tableau Standard Work</dc:title>
  <dc:creator>David F. Severski</dc:creator>
  <cp:lastModifiedBy>David F. Severski</cp:lastModifiedBy>
  <cp:revision>23</cp:revision>
  <dcterms:created xsi:type="dcterms:W3CDTF">2013-11-18T22:31:08Z</dcterms:created>
  <dcterms:modified xsi:type="dcterms:W3CDTF">2013-11-19T20:54:25Z</dcterms:modified>
</cp:coreProperties>
</file>

<file path=docProps/thumbnail.jpeg>
</file>